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3" r:id="rId9"/>
    <p:sldId id="265" r:id="rId10"/>
    <p:sldId id="267" r:id="rId11"/>
    <p:sldId id="266" r:id="rId12"/>
    <p:sldId id="268" r:id="rId13"/>
    <p:sldId id="293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4" r:id="rId27"/>
    <p:sldId id="282" r:id="rId28"/>
    <p:sldId id="283" r:id="rId29"/>
    <p:sldId id="285" r:id="rId30"/>
    <p:sldId id="286" r:id="rId31"/>
    <p:sldId id="291" r:id="rId32"/>
    <p:sldId id="281" r:id="rId33"/>
    <p:sldId id="292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5" d="100"/>
          <a:sy n="95" d="100"/>
        </p:scale>
        <p:origin x="7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F6E6-2DC6-452E-9A0D-289F5BB7A6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32E676E-B0BC-479C-8A17-D21B9298A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ALICE Detector System &amp; the TRD</a:t>
          </a:r>
        </a:p>
      </dgm:t>
    </dgm:pt>
    <dgm:pt modelId="{C5124D82-4B7D-4815-820F-25B468B73C1B}" type="parTrans" cxnId="{D534AE75-D351-4E9F-BA91-0DF56F87ED7C}">
      <dgm:prSet/>
      <dgm:spPr/>
      <dgm:t>
        <a:bodyPr/>
        <a:lstStyle/>
        <a:p>
          <a:endParaRPr lang="en-US"/>
        </a:p>
      </dgm:t>
    </dgm:pt>
    <dgm:pt modelId="{6DD8E422-A37D-4CF6-BB0B-94AD9A3B11EC}" type="sibTrans" cxnId="{D534AE75-D351-4E9F-BA91-0DF56F87ED7C}">
      <dgm:prSet/>
      <dgm:spPr/>
      <dgm:t>
        <a:bodyPr/>
        <a:lstStyle/>
        <a:p>
          <a:endParaRPr lang="en-US"/>
        </a:p>
      </dgm:t>
    </dgm:pt>
    <dgm:pt modelId="{412BF44A-24C5-4870-84F1-C22F356C43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</a:t>
          </a:r>
        </a:p>
      </dgm:t>
    </dgm:pt>
    <dgm:pt modelId="{4C0892D6-F657-4FBC-9BAF-C0F5EE38E711}" type="parTrans" cxnId="{1BD46AB7-1BBA-4DA1-A272-FBE8B55D5AFC}">
      <dgm:prSet/>
      <dgm:spPr/>
      <dgm:t>
        <a:bodyPr/>
        <a:lstStyle/>
        <a:p>
          <a:endParaRPr lang="en-US"/>
        </a:p>
      </dgm:t>
    </dgm:pt>
    <dgm:pt modelId="{CA9F46B1-81B8-4F54-8C14-5885BF01B5D6}" type="sibTrans" cxnId="{1BD46AB7-1BBA-4DA1-A272-FBE8B55D5AFC}">
      <dgm:prSet/>
      <dgm:spPr/>
      <dgm:t>
        <a:bodyPr/>
        <a:lstStyle/>
        <a:p>
          <a:endParaRPr lang="en-US"/>
        </a:p>
      </dgm:t>
    </dgm:pt>
    <dgm:pt modelId="{32FBF3EC-C40D-447C-9D75-7FC3C43566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Latent Variable Models</a:t>
          </a:r>
        </a:p>
      </dgm:t>
    </dgm:pt>
    <dgm:pt modelId="{A47BC6AD-3A3B-4206-880E-C03B13B0C439}" type="parTrans" cxnId="{4F997003-9BA0-43EB-B9D8-D751C2FCA1BC}">
      <dgm:prSet/>
      <dgm:spPr/>
      <dgm:t>
        <a:bodyPr/>
        <a:lstStyle/>
        <a:p>
          <a:endParaRPr lang="en-US"/>
        </a:p>
      </dgm:t>
    </dgm:pt>
    <dgm:pt modelId="{8EAD1F33-398C-4463-805E-7FDA97B29117}" type="sibTrans" cxnId="{4F997003-9BA0-43EB-B9D8-D751C2FCA1BC}">
      <dgm:prSet/>
      <dgm:spPr/>
      <dgm:t>
        <a:bodyPr/>
        <a:lstStyle/>
        <a:p>
          <a:endParaRPr lang="en-US"/>
        </a:p>
      </dgm:t>
    </dgm:pt>
    <dgm:pt modelId="{543A4981-A9A2-4510-9A77-4794D89B50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Conclusions</a:t>
          </a:r>
        </a:p>
      </dgm:t>
    </dgm:pt>
    <dgm:pt modelId="{5FBD7901-8958-4203-83CC-AF38A6655D51}" type="parTrans" cxnId="{BBA207F9-ED1C-403D-ADDF-968E09D9C66F}">
      <dgm:prSet/>
      <dgm:spPr/>
      <dgm:t>
        <a:bodyPr/>
        <a:lstStyle/>
        <a:p>
          <a:endParaRPr lang="en-US"/>
        </a:p>
      </dgm:t>
    </dgm:pt>
    <dgm:pt modelId="{335EB69E-D610-4A47-9AA9-2D07BA0FED9E}" type="sibTrans" cxnId="{BBA207F9-ED1C-403D-ADDF-968E09D9C66F}">
      <dgm:prSet/>
      <dgm:spPr/>
      <dgm:t>
        <a:bodyPr/>
        <a:lstStyle/>
        <a:p>
          <a:endParaRPr lang="en-US"/>
        </a:p>
      </dgm:t>
    </dgm:pt>
    <dgm:pt modelId="{EE49F96E-9733-4D3B-B20E-8AA07F0DE7D3}" type="pres">
      <dgm:prSet presAssocID="{2AEAF6E6-2DC6-452E-9A0D-289F5BB7A674}" presName="root" presStyleCnt="0">
        <dgm:presLayoutVars>
          <dgm:dir/>
          <dgm:resizeHandles val="exact"/>
        </dgm:presLayoutVars>
      </dgm:prSet>
      <dgm:spPr/>
    </dgm:pt>
    <dgm:pt modelId="{08D47B93-3DA4-4605-93CB-7A09BA77FEA3}" type="pres">
      <dgm:prSet presAssocID="{032E676E-B0BC-479C-8A17-D21B9298ACF4}" presName="compNode" presStyleCnt="0"/>
      <dgm:spPr/>
    </dgm:pt>
    <dgm:pt modelId="{0BA0849D-D3F7-462A-97CD-32C50B4AF50A}" type="pres">
      <dgm:prSet presAssocID="{032E676E-B0BC-479C-8A17-D21B9298AC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2B8A244-1955-4A58-A81B-E4F0C2BAF034}" type="pres">
      <dgm:prSet presAssocID="{032E676E-B0BC-479C-8A17-D21B9298ACF4}" presName="spaceRect" presStyleCnt="0"/>
      <dgm:spPr/>
    </dgm:pt>
    <dgm:pt modelId="{83E37436-9C80-4C63-AB60-8A14F8C3E04C}" type="pres">
      <dgm:prSet presAssocID="{032E676E-B0BC-479C-8A17-D21B9298ACF4}" presName="textRect" presStyleLbl="revTx" presStyleIdx="0" presStyleCnt="4">
        <dgm:presLayoutVars>
          <dgm:chMax val="1"/>
          <dgm:chPref val="1"/>
        </dgm:presLayoutVars>
      </dgm:prSet>
      <dgm:spPr/>
    </dgm:pt>
    <dgm:pt modelId="{AAB8EEEA-7F39-4233-9655-228C0AF58501}" type="pres">
      <dgm:prSet presAssocID="{6DD8E422-A37D-4CF6-BB0B-94AD9A3B11EC}" presName="sibTrans" presStyleCnt="0"/>
      <dgm:spPr/>
    </dgm:pt>
    <dgm:pt modelId="{99CCC864-8E02-4194-84F2-62A80E6D3FDF}" type="pres">
      <dgm:prSet presAssocID="{412BF44A-24C5-4870-84F1-C22F356C43B1}" presName="compNode" presStyleCnt="0"/>
      <dgm:spPr/>
    </dgm:pt>
    <dgm:pt modelId="{4E12DD62-A63B-4EB3-8334-2A770FF5FF5A}" type="pres">
      <dgm:prSet presAssocID="{412BF44A-24C5-4870-84F1-C22F356C43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76A32A-EBFF-46E6-BEE0-265556AD577D}" type="pres">
      <dgm:prSet presAssocID="{412BF44A-24C5-4870-84F1-C22F356C43B1}" presName="spaceRect" presStyleCnt="0"/>
      <dgm:spPr/>
    </dgm:pt>
    <dgm:pt modelId="{F5237201-1999-4C98-AF6C-1CE805E8ABE3}" type="pres">
      <dgm:prSet presAssocID="{412BF44A-24C5-4870-84F1-C22F356C43B1}" presName="textRect" presStyleLbl="revTx" presStyleIdx="1" presStyleCnt="4">
        <dgm:presLayoutVars>
          <dgm:chMax val="1"/>
          <dgm:chPref val="1"/>
        </dgm:presLayoutVars>
      </dgm:prSet>
      <dgm:spPr/>
    </dgm:pt>
    <dgm:pt modelId="{76C5B6AE-D285-4376-9959-8D5199AA81E5}" type="pres">
      <dgm:prSet presAssocID="{CA9F46B1-81B8-4F54-8C14-5885BF01B5D6}" presName="sibTrans" presStyleCnt="0"/>
      <dgm:spPr/>
    </dgm:pt>
    <dgm:pt modelId="{905B7589-94BE-4D61-8FC6-AEA0F8693D04}" type="pres">
      <dgm:prSet presAssocID="{32FBF3EC-C40D-447C-9D75-7FC3C435663F}" presName="compNode" presStyleCnt="0"/>
      <dgm:spPr/>
    </dgm:pt>
    <dgm:pt modelId="{25B12A2A-B67E-48BC-9A0D-C2D3A8503181}" type="pres">
      <dgm:prSet presAssocID="{32FBF3EC-C40D-447C-9D75-7FC3C43566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37B9DA43-75C0-484F-81CA-AE13B0FEDB84}" type="pres">
      <dgm:prSet presAssocID="{32FBF3EC-C40D-447C-9D75-7FC3C435663F}" presName="spaceRect" presStyleCnt="0"/>
      <dgm:spPr/>
    </dgm:pt>
    <dgm:pt modelId="{A207E133-918B-411D-9632-E8D119BA355E}" type="pres">
      <dgm:prSet presAssocID="{32FBF3EC-C40D-447C-9D75-7FC3C435663F}" presName="textRect" presStyleLbl="revTx" presStyleIdx="2" presStyleCnt="4">
        <dgm:presLayoutVars>
          <dgm:chMax val="1"/>
          <dgm:chPref val="1"/>
        </dgm:presLayoutVars>
      </dgm:prSet>
      <dgm:spPr/>
    </dgm:pt>
    <dgm:pt modelId="{7336A910-9422-4740-8361-23D8B7A4C18F}" type="pres">
      <dgm:prSet presAssocID="{8EAD1F33-398C-4463-805E-7FDA97B29117}" presName="sibTrans" presStyleCnt="0"/>
      <dgm:spPr/>
    </dgm:pt>
    <dgm:pt modelId="{EE12E132-72A8-41DF-8326-B50DF62169E6}" type="pres">
      <dgm:prSet presAssocID="{543A4981-A9A2-4510-9A77-4794D89B50D0}" presName="compNode" presStyleCnt="0"/>
      <dgm:spPr/>
    </dgm:pt>
    <dgm:pt modelId="{8D8954EE-1AB1-416B-B3FC-AA747395305F}" type="pres">
      <dgm:prSet presAssocID="{543A4981-A9A2-4510-9A77-4794D89B50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B03DA9A5-0866-4EEE-A40F-729EEA91AA92}" type="pres">
      <dgm:prSet presAssocID="{543A4981-A9A2-4510-9A77-4794D89B50D0}" presName="spaceRect" presStyleCnt="0"/>
      <dgm:spPr/>
    </dgm:pt>
    <dgm:pt modelId="{5D1E4DE2-F3A3-4869-A864-F2FFEC510519}" type="pres">
      <dgm:prSet presAssocID="{543A4981-A9A2-4510-9A77-4794D89B50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F997003-9BA0-43EB-B9D8-D751C2FCA1BC}" srcId="{2AEAF6E6-2DC6-452E-9A0D-289F5BB7A674}" destId="{32FBF3EC-C40D-447C-9D75-7FC3C435663F}" srcOrd="2" destOrd="0" parTransId="{A47BC6AD-3A3B-4206-880E-C03B13B0C439}" sibTransId="{8EAD1F33-398C-4463-805E-7FDA97B29117}"/>
    <dgm:cxn modelId="{60869466-5E92-4747-9191-9CA8F10BE3B3}" type="presOf" srcId="{32FBF3EC-C40D-447C-9D75-7FC3C435663F}" destId="{A207E133-918B-411D-9632-E8D119BA355E}" srcOrd="0" destOrd="0" presId="urn:microsoft.com/office/officeart/2018/2/layout/IconLabelList"/>
    <dgm:cxn modelId="{1699214F-8893-42E6-84FC-56F5FA43C287}" type="presOf" srcId="{412BF44A-24C5-4870-84F1-C22F356C43B1}" destId="{F5237201-1999-4C98-AF6C-1CE805E8ABE3}" srcOrd="0" destOrd="0" presId="urn:microsoft.com/office/officeart/2018/2/layout/IconLabelList"/>
    <dgm:cxn modelId="{D534AE75-D351-4E9F-BA91-0DF56F87ED7C}" srcId="{2AEAF6E6-2DC6-452E-9A0D-289F5BB7A674}" destId="{032E676E-B0BC-479C-8A17-D21B9298ACF4}" srcOrd="0" destOrd="0" parTransId="{C5124D82-4B7D-4815-820F-25B468B73C1B}" sibTransId="{6DD8E422-A37D-4CF6-BB0B-94AD9A3B11EC}"/>
    <dgm:cxn modelId="{1BD46AB7-1BBA-4DA1-A272-FBE8B55D5AFC}" srcId="{2AEAF6E6-2DC6-452E-9A0D-289F5BB7A674}" destId="{412BF44A-24C5-4870-84F1-C22F356C43B1}" srcOrd="1" destOrd="0" parTransId="{4C0892D6-F657-4FBC-9BAF-C0F5EE38E711}" sibTransId="{CA9F46B1-81B8-4F54-8C14-5885BF01B5D6}"/>
    <dgm:cxn modelId="{7C112ACC-95B9-484E-A61D-51D6526B560A}" type="presOf" srcId="{032E676E-B0BC-479C-8A17-D21B9298ACF4}" destId="{83E37436-9C80-4C63-AB60-8A14F8C3E04C}" srcOrd="0" destOrd="0" presId="urn:microsoft.com/office/officeart/2018/2/layout/IconLabelList"/>
    <dgm:cxn modelId="{615EADE4-E2E9-4359-B125-D5C49AE5F0CB}" type="presOf" srcId="{2AEAF6E6-2DC6-452E-9A0D-289F5BB7A674}" destId="{EE49F96E-9733-4D3B-B20E-8AA07F0DE7D3}" srcOrd="0" destOrd="0" presId="urn:microsoft.com/office/officeart/2018/2/layout/IconLabelList"/>
    <dgm:cxn modelId="{BBA207F9-ED1C-403D-ADDF-968E09D9C66F}" srcId="{2AEAF6E6-2DC6-452E-9A0D-289F5BB7A674}" destId="{543A4981-A9A2-4510-9A77-4794D89B50D0}" srcOrd="3" destOrd="0" parTransId="{5FBD7901-8958-4203-83CC-AF38A6655D51}" sibTransId="{335EB69E-D610-4A47-9AA9-2D07BA0FED9E}"/>
    <dgm:cxn modelId="{EDDF82F9-4E21-4DA9-8527-8722F889EFC3}" type="presOf" srcId="{543A4981-A9A2-4510-9A77-4794D89B50D0}" destId="{5D1E4DE2-F3A3-4869-A864-F2FFEC510519}" srcOrd="0" destOrd="0" presId="urn:microsoft.com/office/officeart/2018/2/layout/IconLabelList"/>
    <dgm:cxn modelId="{DED7656A-9AE4-4420-A732-291FBFE8C638}" type="presParOf" srcId="{EE49F96E-9733-4D3B-B20E-8AA07F0DE7D3}" destId="{08D47B93-3DA4-4605-93CB-7A09BA77FEA3}" srcOrd="0" destOrd="0" presId="urn:microsoft.com/office/officeart/2018/2/layout/IconLabelList"/>
    <dgm:cxn modelId="{1184C995-7507-4ADE-B308-837C19FD0C8A}" type="presParOf" srcId="{08D47B93-3DA4-4605-93CB-7A09BA77FEA3}" destId="{0BA0849D-D3F7-462A-97CD-32C50B4AF50A}" srcOrd="0" destOrd="0" presId="urn:microsoft.com/office/officeart/2018/2/layout/IconLabelList"/>
    <dgm:cxn modelId="{F03D57C1-6528-4A9E-BE34-10A9DFB96EF6}" type="presParOf" srcId="{08D47B93-3DA4-4605-93CB-7A09BA77FEA3}" destId="{72B8A244-1955-4A58-A81B-E4F0C2BAF034}" srcOrd="1" destOrd="0" presId="urn:microsoft.com/office/officeart/2018/2/layout/IconLabelList"/>
    <dgm:cxn modelId="{3BAA462E-40C0-4384-8606-69130F017AC7}" type="presParOf" srcId="{08D47B93-3DA4-4605-93CB-7A09BA77FEA3}" destId="{83E37436-9C80-4C63-AB60-8A14F8C3E04C}" srcOrd="2" destOrd="0" presId="urn:microsoft.com/office/officeart/2018/2/layout/IconLabelList"/>
    <dgm:cxn modelId="{0D7F565A-FE5A-439D-BF21-BBE1796B579A}" type="presParOf" srcId="{EE49F96E-9733-4D3B-B20E-8AA07F0DE7D3}" destId="{AAB8EEEA-7F39-4233-9655-228C0AF58501}" srcOrd="1" destOrd="0" presId="urn:microsoft.com/office/officeart/2018/2/layout/IconLabelList"/>
    <dgm:cxn modelId="{1BDC001E-0F3D-4127-92E8-475F3E4451DC}" type="presParOf" srcId="{EE49F96E-9733-4D3B-B20E-8AA07F0DE7D3}" destId="{99CCC864-8E02-4194-84F2-62A80E6D3FDF}" srcOrd="2" destOrd="0" presId="urn:microsoft.com/office/officeart/2018/2/layout/IconLabelList"/>
    <dgm:cxn modelId="{616673F1-7DF2-433E-AB19-2E0CF013085F}" type="presParOf" srcId="{99CCC864-8E02-4194-84F2-62A80E6D3FDF}" destId="{4E12DD62-A63B-4EB3-8334-2A770FF5FF5A}" srcOrd="0" destOrd="0" presId="urn:microsoft.com/office/officeart/2018/2/layout/IconLabelList"/>
    <dgm:cxn modelId="{4A95DA58-598B-44B8-8658-D2E42AF8D47B}" type="presParOf" srcId="{99CCC864-8E02-4194-84F2-62A80E6D3FDF}" destId="{2E76A32A-EBFF-46E6-BEE0-265556AD577D}" srcOrd="1" destOrd="0" presId="urn:microsoft.com/office/officeart/2018/2/layout/IconLabelList"/>
    <dgm:cxn modelId="{3C86B81C-B1AF-43C0-8A69-C0B2271DD7DB}" type="presParOf" srcId="{99CCC864-8E02-4194-84F2-62A80E6D3FDF}" destId="{F5237201-1999-4C98-AF6C-1CE805E8ABE3}" srcOrd="2" destOrd="0" presId="urn:microsoft.com/office/officeart/2018/2/layout/IconLabelList"/>
    <dgm:cxn modelId="{8B221E4A-A80C-496B-902A-1561AC3BB7D8}" type="presParOf" srcId="{EE49F96E-9733-4D3B-B20E-8AA07F0DE7D3}" destId="{76C5B6AE-D285-4376-9959-8D5199AA81E5}" srcOrd="3" destOrd="0" presId="urn:microsoft.com/office/officeart/2018/2/layout/IconLabelList"/>
    <dgm:cxn modelId="{BEC5FBE0-21E6-46F9-A274-C5D064C0EC0B}" type="presParOf" srcId="{EE49F96E-9733-4D3B-B20E-8AA07F0DE7D3}" destId="{905B7589-94BE-4D61-8FC6-AEA0F8693D04}" srcOrd="4" destOrd="0" presId="urn:microsoft.com/office/officeart/2018/2/layout/IconLabelList"/>
    <dgm:cxn modelId="{02AD9A11-DA81-4B20-97D6-A4A42058CAA2}" type="presParOf" srcId="{905B7589-94BE-4D61-8FC6-AEA0F8693D04}" destId="{25B12A2A-B67E-48BC-9A0D-C2D3A8503181}" srcOrd="0" destOrd="0" presId="urn:microsoft.com/office/officeart/2018/2/layout/IconLabelList"/>
    <dgm:cxn modelId="{86FF8524-BA9A-4F92-817D-54C6ACF5DFFD}" type="presParOf" srcId="{905B7589-94BE-4D61-8FC6-AEA0F8693D04}" destId="{37B9DA43-75C0-484F-81CA-AE13B0FEDB84}" srcOrd="1" destOrd="0" presId="urn:microsoft.com/office/officeart/2018/2/layout/IconLabelList"/>
    <dgm:cxn modelId="{99BF15AF-A28A-46C9-87C7-1C1D9711CFC5}" type="presParOf" srcId="{905B7589-94BE-4D61-8FC6-AEA0F8693D04}" destId="{A207E133-918B-411D-9632-E8D119BA355E}" srcOrd="2" destOrd="0" presId="urn:microsoft.com/office/officeart/2018/2/layout/IconLabelList"/>
    <dgm:cxn modelId="{57421C64-1452-4063-8794-7619DFF0CA54}" type="presParOf" srcId="{EE49F96E-9733-4D3B-B20E-8AA07F0DE7D3}" destId="{7336A910-9422-4740-8361-23D8B7A4C18F}" srcOrd="5" destOrd="0" presId="urn:microsoft.com/office/officeart/2018/2/layout/IconLabelList"/>
    <dgm:cxn modelId="{4BFB6478-C2BB-47DF-89FD-A771649F374F}" type="presParOf" srcId="{EE49F96E-9733-4D3B-B20E-8AA07F0DE7D3}" destId="{EE12E132-72A8-41DF-8326-B50DF62169E6}" srcOrd="6" destOrd="0" presId="urn:microsoft.com/office/officeart/2018/2/layout/IconLabelList"/>
    <dgm:cxn modelId="{296516C3-791B-48B1-88BF-75E7880F51C5}" type="presParOf" srcId="{EE12E132-72A8-41DF-8326-B50DF62169E6}" destId="{8D8954EE-1AB1-416B-B3FC-AA747395305F}" srcOrd="0" destOrd="0" presId="urn:microsoft.com/office/officeart/2018/2/layout/IconLabelList"/>
    <dgm:cxn modelId="{F2EE18C2-4DCF-42BD-A32C-CEB8BEADFDDF}" type="presParOf" srcId="{EE12E132-72A8-41DF-8326-B50DF62169E6}" destId="{B03DA9A5-0866-4EEE-A40F-729EEA91AA92}" srcOrd="1" destOrd="0" presId="urn:microsoft.com/office/officeart/2018/2/layout/IconLabelList"/>
    <dgm:cxn modelId="{F6900BBB-486A-4367-A649-AEC600337E77}" type="presParOf" srcId="{EE12E132-72A8-41DF-8326-B50DF62169E6}" destId="{5D1E4DE2-F3A3-4869-A864-F2FFEC5105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0849D-D3F7-462A-97CD-32C50B4AF50A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7436-9C80-4C63-AB60-8A14F8C3E04C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ALICE Detector System &amp; the TRD</a:t>
          </a:r>
        </a:p>
      </dsp:txBody>
      <dsp:txXfrm>
        <a:off x="307380" y="1940804"/>
        <a:ext cx="2053312" cy="720000"/>
      </dsp:txXfrm>
    </dsp:sp>
    <dsp:sp modelId="{4E12DD62-A63B-4EB3-8334-2A770FF5FF5A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37201-1999-4C98-AF6C-1CE805E8ABE3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2720022" y="1940804"/>
        <a:ext cx="2053312" cy="720000"/>
      </dsp:txXfrm>
    </dsp:sp>
    <dsp:sp modelId="{25B12A2A-B67E-48BC-9A0D-C2D3A8503181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7E133-918B-411D-9632-E8D119BA355E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Latent Variable Models</a:t>
          </a:r>
        </a:p>
      </dsp:txBody>
      <dsp:txXfrm>
        <a:off x="5132664" y="1940804"/>
        <a:ext cx="2053312" cy="720000"/>
      </dsp:txXfrm>
    </dsp:sp>
    <dsp:sp modelId="{8D8954EE-1AB1-416B-B3FC-AA747395305F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E4DE2-F3A3-4869-A864-F2FFEC510519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Conclusions</a:t>
          </a:r>
        </a:p>
      </dsp:txBody>
      <dsp:txXfrm>
        <a:off x="7545307" y="1940804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9585-CFED-48DC-92EC-72496BCE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464734"/>
            <a:ext cx="8676222" cy="32004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Application of deep learning techniques towards particle identification and high energy physics event simulations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3FB73-05C7-4DA8-B9A4-521CAE516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291665"/>
            <a:ext cx="8676222" cy="973667"/>
          </a:xfrm>
        </p:spPr>
        <p:txBody>
          <a:bodyPr/>
          <a:lstStyle/>
          <a:p>
            <a:r>
              <a:rPr lang="en-US" dirty="0"/>
              <a:t>CG Viljoen – MSc Data Science</a:t>
            </a:r>
          </a:p>
          <a:p>
            <a:r>
              <a:rPr lang="en-US" dirty="0"/>
              <a:t>16 August 2019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077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F96166-F104-48E1-A0AE-F4E4D7EB7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CD1BB-EF33-49A5-8E8F-AA28379B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5953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60618-616E-4621-9F86-7C1B46720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50" y="-36621"/>
            <a:ext cx="6718300" cy="6931242"/>
          </a:xfrm>
        </p:spPr>
      </p:pic>
    </p:spTree>
    <p:extLst>
      <p:ext uri="{BB962C8B-B14F-4D97-AF65-F5344CB8AC3E}">
        <p14:creationId xmlns:p14="http://schemas.microsoft.com/office/powerpoint/2010/main" val="364452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F00DA2F2-A105-4C8A-9115-73802E6FC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1B5CBDF-A2C6-4862-A096-2D7D9D28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20000"/>
                </a:schemeClr>
              </a:gs>
              <a:gs pos="70000">
                <a:schemeClr val="bg2">
                  <a:alpha val="10000"/>
                </a:schemeClr>
              </a:gs>
              <a:gs pos="0">
                <a:schemeClr val="bg2">
                  <a:lumMod val="40000"/>
                  <a:lumOff val="6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616C0-5F1F-4FBE-A0BD-63F4AC8A3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995517"/>
                <a:ext cx="4353751" cy="4795684"/>
              </a:xfrm>
            </p:spPr>
            <p:txBody>
              <a:bodyPr>
                <a:normAutofit/>
              </a:bodyPr>
              <a:lstStyle/>
              <a:p>
                <a:r>
                  <a:rPr lang="en-ZA" sz="1800">
                    <a:effectLst/>
                  </a:rPr>
                  <a:t>Nested approximating mapping functions</a:t>
                </a:r>
              </a:p>
              <a:p>
                <a:r>
                  <a:rPr lang="en-ZA" sz="1800">
                    <a:effectLst/>
                  </a:rPr>
                  <a:t>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ZA" sz="1800">
                    <a:effectLst/>
                  </a:rPr>
                  <a:t> </a:t>
                </a:r>
                <a:r>
                  <a:rPr lang="en-ZA" sz="1800">
                    <a:effectLst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ZA" sz="1800">
                  <a:effectLst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ZA" sz="1800">
                                <a:effectLst/>
                                <a:latin typeface="Cambria Math" panose="02040503050406030204" pitchFamily="18" charset="0"/>
                              </a:rPr>
                              <m:t>,..,</m:t>
                            </m:r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…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)))) </m:t>
                    </m:r>
                  </m:oMath>
                </a14:m>
                <a:endParaRPr lang="en-ZA" sz="1800">
                  <a:effectLst/>
                </a:endParaRPr>
              </a:p>
              <a:p>
                <a:r>
                  <a:rPr lang="en-ZA" sz="1800">
                    <a:effectLst/>
                  </a:rPr>
                  <a:t>Each layer takes the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ZA" sz="1800">
                  <a:effectLst/>
                </a:endParaRPr>
              </a:p>
              <a:p>
                <a:r>
                  <a:rPr lang="en-ZA" sz="1800">
                    <a:effectLst/>
                  </a:rPr>
                  <a:t>Non-linear activation functions </a:t>
                </a:r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ZA" sz="1800">
                    <a:effectLst/>
                  </a:rPr>
                  <a:t> captures non-linearities in the multidimensional feature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616C0-5F1F-4FBE-A0BD-63F4AC8A3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995517"/>
                <a:ext cx="4353751" cy="4795684"/>
              </a:xfrm>
              <a:blipFill>
                <a:blip r:embed="rId3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14C7473D-9E4B-4DB8-9EB0-359033F3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18953" y="0"/>
            <a:ext cx="6873046" cy="6858002"/>
          </a:xfrm>
          <a:custGeom>
            <a:avLst/>
            <a:gdLst>
              <a:gd name="connsiteX0" fmla="*/ 6621081 w 6873046"/>
              <a:gd name="connsiteY0" fmla="*/ 6858002 h 6858002"/>
              <a:gd name="connsiteX1" fmla="*/ 4347889 w 6873046"/>
              <a:gd name="connsiteY1" fmla="*/ 6858002 h 6858002"/>
              <a:gd name="connsiteX2" fmla="*/ 2008047 w 6873046"/>
              <a:gd name="connsiteY2" fmla="*/ 6858002 h 6858002"/>
              <a:gd name="connsiteX3" fmla="*/ 784557 w 6873046"/>
              <a:gd name="connsiteY3" fmla="*/ 6858002 h 6858002"/>
              <a:gd name="connsiteX4" fmla="*/ 784557 w 6873046"/>
              <a:gd name="connsiteY4" fmla="*/ 6858000 h 6858002"/>
              <a:gd name="connsiteX5" fmla="*/ 0 w 6873046"/>
              <a:gd name="connsiteY5" fmla="*/ 6858000 h 6858002"/>
              <a:gd name="connsiteX6" fmla="*/ 0 w 6873046"/>
              <a:gd name="connsiteY6" fmla="*/ 0 h 6858002"/>
              <a:gd name="connsiteX7" fmla="*/ 784557 w 6873046"/>
              <a:gd name="connsiteY7" fmla="*/ 0 h 6858002"/>
              <a:gd name="connsiteX8" fmla="*/ 3070301 w 6873046"/>
              <a:gd name="connsiteY8" fmla="*/ 0 h 6858002"/>
              <a:gd name="connsiteX9" fmla="*/ 4347889 w 6873046"/>
              <a:gd name="connsiteY9" fmla="*/ 0 h 6858002"/>
              <a:gd name="connsiteX10" fmla="*/ 4347889 w 6873046"/>
              <a:gd name="connsiteY10" fmla="*/ 3 h 6858002"/>
              <a:gd name="connsiteX11" fmla="*/ 6626656 w 6873046"/>
              <a:gd name="connsiteY11" fmla="*/ 3 h 6858002"/>
              <a:gd name="connsiteX12" fmla="*/ 6626656 w 6873046"/>
              <a:gd name="connsiteY12" fmla="*/ 4 h 6858002"/>
              <a:gd name="connsiteX13" fmla="*/ 6619903 w 6873046"/>
              <a:gd name="connsiteY13" fmla="*/ 4 h 6858002"/>
              <a:gd name="connsiteX14" fmla="*/ 6625786 w 6873046"/>
              <a:gd name="connsiteY14" fmla="*/ 40466 h 6858002"/>
              <a:gd name="connsiteX15" fmla="*/ 6643100 w 6873046"/>
              <a:gd name="connsiteY15" fmla="*/ 159110 h 6858002"/>
              <a:gd name="connsiteX16" fmla="*/ 6655202 w 6873046"/>
              <a:gd name="connsiteY16" fmla="*/ 245521 h 6858002"/>
              <a:gd name="connsiteX17" fmla="*/ 6667977 w 6873046"/>
              <a:gd name="connsiteY17" fmla="*/ 348391 h 6858002"/>
              <a:gd name="connsiteX18" fmla="*/ 6683273 w 6873046"/>
              <a:gd name="connsiteY18" fmla="*/ 470463 h 6858002"/>
              <a:gd name="connsiteX19" fmla="*/ 6699410 w 6873046"/>
              <a:gd name="connsiteY19" fmla="*/ 605566 h 6858002"/>
              <a:gd name="connsiteX20" fmla="*/ 6716387 w 6873046"/>
              <a:gd name="connsiteY20" fmla="*/ 757813 h 6858002"/>
              <a:gd name="connsiteX21" fmla="*/ 6734372 w 6873046"/>
              <a:gd name="connsiteY21" fmla="*/ 923777 h 6858002"/>
              <a:gd name="connsiteX22" fmla="*/ 6752358 w 6873046"/>
              <a:gd name="connsiteY22" fmla="*/ 1104142 h 6858002"/>
              <a:gd name="connsiteX23" fmla="*/ 6770679 w 6873046"/>
              <a:gd name="connsiteY23" fmla="*/ 1296166 h 6858002"/>
              <a:gd name="connsiteX24" fmla="*/ 6787656 w 6873046"/>
              <a:gd name="connsiteY24" fmla="*/ 1503278 h 6858002"/>
              <a:gd name="connsiteX25" fmla="*/ 6803961 w 6873046"/>
              <a:gd name="connsiteY25" fmla="*/ 1719991 h 6858002"/>
              <a:gd name="connsiteX26" fmla="*/ 6818753 w 6873046"/>
              <a:gd name="connsiteY26" fmla="*/ 1949048 h 6858002"/>
              <a:gd name="connsiteX27" fmla="*/ 6832872 w 6873046"/>
              <a:gd name="connsiteY27" fmla="*/ 2187706 h 6858002"/>
              <a:gd name="connsiteX28" fmla="*/ 6846152 w 6873046"/>
              <a:gd name="connsiteY28" fmla="*/ 2436652 h 6858002"/>
              <a:gd name="connsiteX29" fmla="*/ 6850858 w 6873046"/>
              <a:gd name="connsiteY29" fmla="*/ 2564211 h 6858002"/>
              <a:gd name="connsiteX30" fmla="*/ 6856069 w 6873046"/>
              <a:gd name="connsiteY30" fmla="*/ 2694512 h 6858002"/>
              <a:gd name="connsiteX31" fmla="*/ 6860943 w 6873046"/>
              <a:gd name="connsiteY31" fmla="*/ 2826871 h 6858002"/>
              <a:gd name="connsiteX32" fmla="*/ 6864137 w 6873046"/>
              <a:gd name="connsiteY32" fmla="*/ 2959917 h 6858002"/>
              <a:gd name="connsiteX33" fmla="*/ 6866995 w 6873046"/>
              <a:gd name="connsiteY33" fmla="*/ 3095705 h 6858002"/>
              <a:gd name="connsiteX34" fmla="*/ 6870020 w 6873046"/>
              <a:gd name="connsiteY34" fmla="*/ 3232865 h 6858002"/>
              <a:gd name="connsiteX35" fmla="*/ 6872037 w 6873046"/>
              <a:gd name="connsiteY35" fmla="*/ 3372768 h 6858002"/>
              <a:gd name="connsiteX36" fmla="*/ 6872037 w 6873046"/>
              <a:gd name="connsiteY36" fmla="*/ 3514043 h 6858002"/>
              <a:gd name="connsiteX37" fmla="*/ 6873046 w 6873046"/>
              <a:gd name="connsiteY37" fmla="*/ 3656689 h 6858002"/>
              <a:gd name="connsiteX38" fmla="*/ 6872037 w 6873046"/>
              <a:gd name="connsiteY38" fmla="*/ 3800707 h 6858002"/>
              <a:gd name="connsiteX39" fmla="*/ 6870020 w 6873046"/>
              <a:gd name="connsiteY39" fmla="*/ 3946783 h 6858002"/>
              <a:gd name="connsiteX40" fmla="*/ 6868171 w 6873046"/>
              <a:gd name="connsiteY40" fmla="*/ 4092858 h 6858002"/>
              <a:gd name="connsiteX41" fmla="*/ 6864137 w 6873046"/>
              <a:gd name="connsiteY41" fmla="*/ 4240991 h 6858002"/>
              <a:gd name="connsiteX42" fmla="*/ 6859935 w 6873046"/>
              <a:gd name="connsiteY42" fmla="*/ 4390495 h 6858002"/>
              <a:gd name="connsiteX43" fmla="*/ 6855060 w 6873046"/>
              <a:gd name="connsiteY43" fmla="*/ 4540000 h 6858002"/>
              <a:gd name="connsiteX44" fmla="*/ 6848169 w 6873046"/>
              <a:gd name="connsiteY44" fmla="*/ 4690876 h 6858002"/>
              <a:gd name="connsiteX45" fmla="*/ 6839932 w 6873046"/>
              <a:gd name="connsiteY45" fmla="*/ 4843123 h 6858002"/>
              <a:gd name="connsiteX46" fmla="*/ 6832032 w 6873046"/>
              <a:gd name="connsiteY46" fmla="*/ 4996057 h 6858002"/>
              <a:gd name="connsiteX47" fmla="*/ 6821947 w 6873046"/>
              <a:gd name="connsiteY47" fmla="*/ 5148990 h 6858002"/>
              <a:gd name="connsiteX48" fmla="*/ 6809844 w 6873046"/>
              <a:gd name="connsiteY48" fmla="*/ 5303981 h 6858002"/>
              <a:gd name="connsiteX49" fmla="*/ 6797742 w 6873046"/>
              <a:gd name="connsiteY49" fmla="*/ 5456914 h 6858002"/>
              <a:gd name="connsiteX50" fmla="*/ 6783790 w 6873046"/>
              <a:gd name="connsiteY50" fmla="*/ 5612591 h 6858002"/>
              <a:gd name="connsiteX51" fmla="*/ 6768494 w 6873046"/>
              <a:gd name="connsiteY51" fmla="*/ 5768953 h 6858002"/>
              <a:gd name="connsiteX52" fmla="*/ 6752358 w 6873046"/>
              <a:gd name="connsiteY52" fmla="*/ 5923258 h 6858002"/>
              <a:gd name="connsiteX53" fmla="*/ 6733532 w 6873046"/>
              <a:gd name="connsiteY53" fmla="*/ 6079621 h 6858002"/>
              <a:gd name="connsiteX54" fmla="*/ 6713361 w 6873046"/>
              <a:gd name="connsiteY54" fmla="*/ 6235297 h 6858002"/>
              <a:gd name="connsiteX55" fmla="*/ 6693358 w 6873046"/>
              <a:gd name="connsiteY55" fmla="*/ 6391660 h 6858002"/>
              <a:gd name="connsiteX56" fmla="*/ 6669994 w 6873046"/>
              <a:gd name="connsiteY56" fmla="*/ 6547336 h 6858002"/>
              <a:gd name="connsiteX57" fmla="*/ 6646125 w 6873046"/>
              <a:gd name="connsiteY57" fmla="*/ 670232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73046" h="6858002">
                <a:moveTo>
                  <a:pt x="6621081" y="6858002"/>
                </a:moveTo>
                <a:lnTo>
                  <a:pt x="4347889" y="6858002"/>
                </a:lnTo>
                <a:lnTo>
                  <a:pt x="2008047" y="6858002"/>
                </a:lnTo>
                <a:lnTo>
                  <a:pt x="784557" y="6858002"/>
                </a:lnTo>
                <a:lnTo>
                  <a:pt x="784557" y="6858000"/>
                </a:lnTo>
                <a:lnTo>
                  <a:pt x="0" y="6858000"/>
                </a:lnTo>
                <a:lnTo>
                  <a:pt x="0" y="0"/>
                </a:lnTo>
                <a:lnTo>
                  <a:pt x="784557" y="0"/>
                </a:lnTo>
                <a:lnTo>
                  <a:pt x="3070301" y="0"/>
                </a:lnTo>
                <a:lnTo>
                  <a:pt x="4347889" y="0"/>
                </a:lnTo>
                <a:lnTo>
                  <a:pt x="4347889" y="3"/>
                </a:lnTo>
                <a:lnTo>
                  <a:pt x="6626656" y="3"/>
                </a:lnTo>
                <a:lnTo>
                  <a:pt x="6626656" y="4"/>
                </a:lnTo>
                <a:lnTo>
                  <a:pt x="6619903" y="4"/>
                </a:lnTo>
                <a:lnTo>
                  <a:pt x="6625786" y="40466"/>
                </a:lnTo>
                <a:lnTo>
                  <a:pt x="6643100" y="159110"/>
                </a:lnTo>
                <a:lnTo>
                  <a:pt x="6655202" y="245521"/>
                </a:lnTo>
                <a:lnTo>
                  <a:pt x="6667977" y="348391"/>
                </a:lnTo>
                <a:lnTo>
                  <a:pt x="6683273" y="470463"/>
                </a:lnTo>
                <a:lnTo>
                  <a:pt x="6699410" y="605566"/>
                </a:lnTo>
                <a:lnTo>
                  <a:pt x="6716387" y="757813"/>
                </a:lnTo>
                <a:lnTo>
                  <a:pt x="6734372" y="923777"/>
                </a:lnTo>
                <a:lnTo>
                  <a:pt x="6752358" y="1104142"/>
                </a:lnTo>
                <a:lnTo>
                  <a:pt x="6770679" y="1296166"/>
                </a:lnTo>
                <a:lnTo>
                  <a:pt x="6787656" y="1503278"/>
                </a:lnTo>
                <a:lnTo>
                  <a:pt x="6803961" y="1719991"/>
                </a:lnTo>
                <a:lnTo>
                  <a:pt x="6818753" y="1949048"/>
                </a:lnTo>
                <a:lnTo>
                  <a:pt x="6832872" y="2187706"/>
                </a:lnTo>
                <a:lnTo>
                  <a:pt x="6846152" y="2436652"/>
                </a:lnTo>
                <a:lnTo>
                  <a:pt x="6850858" y="2564211"/>
                </a:lnTo>
                <a:lnTo>
                  <a:pt x="6856069" y="2694512"/>
                </a:lnTo>
                <a:lnTo>
                  <a:pt x="6860943" y="2826871"/>
                </a:lnTo>
                <a:lnTo>
                  <a:pt x="6864137" y="2959917"/>
                </a:lnTo>
                <a:lnTo>
                  <a:pt x="6866995" y="3095705"/>
                </a:lnTo>
                <a:lnTo>
                  <a:pt x="6870020" y="3232865"/>
                </a:lnTo>
                <a:lnTo>
                  <a:pt x="6872037" y="3372768"/>
                </a:lnTo>
                <a:lnTo>
                  <a:pt x="6872037" y="3514043"/>
                </a:lnTo>
                <a:lnTo>
                  <a:pt x="6873046" y="3656689"/>
                </a:lnTo>
                <a:lnTo>
                  <a:pt x="6872037" y="3800707"/>
                </a:lnTo>
                <a:lnTo>
                  <a:pt x="6870020" y="3946783"/>
                </a:lnTo>
                <a:lnTo>
                  <a:pt x="6868171" y="4092858"/>
                </a:lnTo>
                <a:lnTo>
                  <a:pt x="6864137" y="4240991"/>
                </a:lnTo>
                <a:lnTo>
                  <a:pt x="6859935" y="4390495"/>
                </a:lnTo>
                <a:lnTo>
                  <a:pt x="6855060" y="4540000"/>
                </a:lnTo>
                <a:lnTo>
                  <a:pt x="6848169" y="4690876"/>
                </a:lnTo>
                <a:lnTo>
                  <a:pt x="6839932" y="4843123"/>
                </a:lnTo>
                <a:lnTo>
                  <a:pt x="6832032" y="4996057"/>
                </a:lnTo>
                <a:lnTo>
                  <a:pt x="6821947" y="5148990"/>
                </a:lnTo>
                <a:lnTo>
                  <a:pt x="6809844" y="5303981"/>
                </a:lnTo>
                <a:lnTo>
                  <a:pt x="6797742" y="5456914"/>
                </a:lnTo>
                <a:lnTo>
                  <a:pt x="6783790" y="5612591"/>
                </a:lnTo>
                <a:lnTo>
                  <a:pt x="6768494" y="5768953"/>
                </a:lnTo>
                <a:lnTo>
                  <a:pt x="6752358" y="5923258"/>
                </a:lnTo>
                <a:lnTo>
                  <a:pt x="6733532" y="6079621"/>
                </a:lnTo>
                <a:lnTo>
                  <a:pt x="6713361" y="6235297"/>
                </a:lnTo>
                <a:lnTo>
                  <a:pt x="6693358" y="6391660"/>
                </a:lnTo>
                <a:lnTo>
                  <a:pt x="6669994" y="6547336"/>
                </a:lnTo>
                <a:lnTo>
                  <a:pt x="6646125" y="6702327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dir="10800000" algn="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AE5F6-CB06-43BF-A662-FC1B7A0E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741" y="995517"/>
            <a:ext cx="5207146" cy="4795684"/>
          </a:xfrm>
        </p:spPr>
        <p:txBody>
          <a:bodyPr>
            <a:normAutofit/>
          </a:bodyPr>
          <a:lstStyle/>
          <a:p>
            <a:r>
              <a:rPr lang="en-US" sz="5400"/>
              <a:t>Deep feedforward networks</a:t>
            </a:r>
            <a:endParaRPr lang="en-ZA" sz="5400"/>
          </a:p>
        </p:txBody>
      </p:sp>
    </p:spTree>
    <p:extLst>
      <p:ext uri="{BB962C8B-B14F-4D97-AF65-F5344CB8AC3E}">
        <p14:creationId xmlns:p14="http://schemas.microsoft.com/office/powerpoint/2010/main" val="220913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E426-6465-4951-B096-54839737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  <a:endParaRPr lang="en-ZA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F6950A-E5BA-41FA-9653-A6145DC3D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756" y="2667000"/>
            <a:ext cx="6217313" cy="3124200"/>
          </a:xfrm>
        </p:spPr>
      </p:pic>
    </p:spTree>
    <p:extLst>
      <p:ext uri="{BB962C8B-B14F-4D97-AF65-F5344CB8AC3E}">
        <p14:creationId xmlns:p14="http://schemas.microsoft.com/office/powerpoint/2010/main" val="143830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DF43A-AEC7-4EA2-A759-996FE12C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93" y="1741701"/>
            <a:ext cx="11759613" cy="3374597"/>
          </a:xfrm>
        </p:spPr>
      </p:pic>
    </p:spTree>
    <p:extLst>
      <p:ext uri="{BB962C8B-B14F-4D97-AF65-F5344CB8AC3E}">
        <p14:creationId xmlns:p14="http://schemas.microsoft.com/office/powerpoint/2010/main" val="44867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 ">
            <a:extLst>
              <a:ext uri="{FF2B5EF4-FFF2-40B4-BE49-F238E27FC236}">
                <a16:creationId xmlns:a16="http://schemas.microsoft.com/office/drawing/2014/main" id="{EE540F45-68D1-42D8-86D3-2E292EE542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320" y="284991"/>
            <a:ext cx="7967360" cy="4142630"/>
          </a:xfr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DC581-7386-44D7-BDE1-5C1C6FDC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4668009"/>
            <a:ext cx="3667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8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8FF0-CA98-4D7F-B7FF-4CFF5DFE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4EDDB43-69D2-489F-8CD0-D2343FCB4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192" y="2666999"/>
                <a:ext cx="3643674" cy="32162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Informs back-propagation</a:t>
                </a:r>
              </a:p>
              <a:p>
                <a:r>
                  <a:rPr lang="en-US" sz="1800" dirty="0"/>
                  <a:t>Parameter set </a:t>
                </a:r>
                <a14:m>
                  <m:oMath xmlns:m="http://schemas.openxmlformats.org/officeDocument/2006/math">
                    <m:r>
                      <a:rPr lang="en-ZA" i="1">
                        <a:effectLst/>
                      </a:rPr>
                      <m:t>𝜃</m:t>
                    </m:r>
                  </m:oMath>
                </a14:m>
                <a:r>
                  <a:rPr lang="en-US" sz="1800" dirty="0"/>
                  <a:t> of each mapping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effectLst/>
                          </a:rPr>
                        </m:ctrlPr>
                      </m:sSubSupPr>
                      <m:e>
                        <m:r>
                          <a:rPr lang="en-ZA" i="1">
                            <a:effectLst/>
                          </a:rPr>
                          <m:t>𝑓</m:t>
                        </m:r>
                      </m:e>
                      <m:sub>
                        <m:r>
                          <a:rPr lang="en-ZA" i="1">
                            <a:effectLst/>
                          </a:rPr>
                          <m:t>𝑎</m:t>
                        </m:r>
                      </m:sub>
                      <m:sup>
                        <m:r>
                          <a:rPr lang="en-ZA" i="1">
                            <a:effectLst/>
                          </a:rPr>
                          <m:t>𝑗</m:t>
                        </m:r>
                        <m:r>
                          <a:rPr lang="en-ZA" i="1">
                            <a:effectLst/>
                          </a:rPr>
                          <m:t>,…,</m:t>
                        </m:r>
                        <m:r>
                          <a:rPr lang="en-ZA" i="1">
                            <a:effectLst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 is adjusted iteratively according to its contribution to the differential of the loss function at each training step </a:t>
                </a:r>
                <a14:m>
                  <m:oMath xmlns:m="http://schemas.openxmlformats.org/officeDocument/2006/math">
                    <m:r>
                      <a:rPr lang="en-ZA" i="1">
                        <a:effectLst/>
                      </a:rPr>
                      <m:t>𝑘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box>
                      <m:boxPr>
                        <m:diff m:val="on"/>
                        <m:ctrlPr>
                          <a:rPr lang="en-ZA" i="1">
                            <a:effectLst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ZA" i="1">
                                <a:effectLst/>
                              </a:rPr>
                            </m:ctrlPr>
                          </m:fPr>
                          <m:num>
                            <m:r>
                              <a:rPr lang="en-ZA" i="1">
                                <a:effectLst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ZA" i="1">
                                    <a:effectLst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ZA" i="1">
                                    <a:effectLst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ZA" i="1">
                                <a:effectLst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ZA" i="1">
                                    <a:effectLst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effectLst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ZA" i="1">
                                    <a:effectLst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en-ZA" i="1">
                                    <a:effectLst/>
                                  </a:rPr>
                                  <m:t>𝑗</m:t>
                                </m:r>
                              </m:sup>
                            </m:sSubSup>
                          </m:den>
                        </m:f>
                      </m:e>
                    </m:box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4EDDB43-69D2-489F-8CD0-D2343FCB4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192" y="2666999"/>
                <a:ext cx="3643674" cy="3216276"/>
              </a:xfrm>
              <a:blipFill>
                <a:blip r:embed="rId3"/>
                <a:stretch>
                  <a:fillRect l="-2345" t="-379" r="-33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">
            <a:extLst>
              <a:ext uri="{FF2B5EF4-FFF2-40B4-BE49-F238E27FC236}">
                <a16:creationId xmlns:a16="http://schemas.microsoft.com/office/drawing/2014/main" id="{A8290065-BA98-4DB0-AA21-507BB090BE1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2" b="5163"/>
          <a:stretch/>
        </p:blipFill>
        <p:spPr bwMode="auto">
          <a:xfrm>
            <a:off x="6096000" y="128639"/>
            <a:ext cx="4699273" cy="363056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C7FA3D3-58AF-4143-AD77-3FBF658D4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828" y="4021666"/>
            <a:ext cx="3269897" cy="25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A603C3F-3834-4FDF-BCCB-4D58E539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3D959-12D9-4178-BB7A-D8E60EA6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0955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52DBDA-F292-4DE9-9EC6-5C205A28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Convolutional Filters</a:t>
            </a:r>
          </a:p>
        </p:txBody>
      </p:sp>
      <p:pic>
        <p:nvPicPr>
          <p:cNvPr id="17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81A1E-37FF-4C4F-B203-43EE292F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365760"/>
            <a:ext cx="4321576" cy="230123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96C21EF-AD54-4516-B456-D317591EF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28035"/>
          <a:stretch/>
        </p:blipFill>
        <p:spPr>
          <a:xfrm>
            <a:off x="197785" y="3429001"/>
            <a:ext cx="7361966" cy="3000024"/>
          </a:xfrm>
        </p:spPr>
      </p:pic>
      <p:pic>
        <p:nvPicPr>
          <p:cNvPr id="14" name="Content Placeholder 13" descr="A close up of a keyboard&#10;&#10;Description automatically generated">
            <a:extLst>
              <a:ext uri="{FF2B5EF4-FFF2-40B4-BE49-F238E27FC236}">
                <a16:creationId xmlns:a16="http://schemas.microsoft.com/office/drawing/2014/main" id="{76961D08-D7B7-49DE-806A-AC55FD437F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816582" y="2918297"/>
            <a:ext cx="3450858" cy="363248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392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83C19-22A9-4850-8A60-BB50A2049B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80" y="406400"/>
            <a:ext cx="6390640" cy="604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78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46AC-3E8A-42DB-92CD-9BB4BED2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43D3F-D9E1-4C61-AFC6-89B873A54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Particle Identification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𝑣𝑠</m:t>
                    </m:r>
                  </m:oMath>
                </a14:m>
                <a:r>
                  <a:rPr lang="en-ZA" dirty="0"/>
                  <a:t>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ZA" dirty="0"/>
                  <a:t> </a:t>
                </a:r>
              </a:p>
              <a:p>
                <a:pPr lvl="1"/>
                <a:r>
                  <a:rPr lang="en-ZA" dirty="0"/>
                  <a:t>Based on Raw Data From TRD</a:t>
                </a:r>
              </a:p>
              <a:p>
                <a:r>
                  <a:rPr lang="en-ZA" dirty="0"/>
                  <a:t>Distinguishing simulated data from real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𝑔𝑒𝑎𝑛𝑡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</m:oMath>
                </a14:m>
                <a:endParaRPr lang="en-ZA" dirty="0"/>
              </a:p>
              <a:p>
                <a:r>
                  <a:rPr lang="en-ZA" dirty="0"/>
                  <a:t>Deep Generative Models Towards Event Simulation</a:t>
                </a:r>
              </a:p>
              <a:p>
                <a:pPr lvl="1"/>
                <a:r>
                  <a:rPr lang="en-ZA" dirty="0"/>
                  <a:t>Variational Autoencoders</a:t>
                </a:r>
              </a:p>
              <a:p>
                <a:pPr lvl="1"/>
                <a:r>
                  <a:rPr lang="en-ZA" dirty="0"/>
                  <a:t>Generative Adversarial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43D3F-D9E1-4C61-AFC6-89B873A54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2" t="-1170" b="-175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72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EF776-D4E9-4A3A-84CA-B6F070695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3910" r="-1" b="265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A5DC6-AC2F-48F7-B742-A5D968A4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3906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E859-E2E0-4E62-8CC6-CAD967C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655A19-0489-4955-A44D-E7ED19191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537" y="2667000"/>
            <a:ext cx="4717751" cy="3124200"/>
          </a:xfrm>
        </p:spPr>
      </p:pic>
    </p:spTree>
    <p:extLst>
      <p:ext uri="{BB962C8B-B14F-4D97-AF65-F5344CB8AC3E}">
        <p14:creationId xmlns:p14="http://schemas.microsoft.com/office/powerpoint/2010/main" val="191031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63D2-DA88-4CBF-B5BD-FF5BF175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identification results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F4F07-C2EA-4C65-878C-6BD480891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853" y="2150427"/>
                <a:ext cx="9905998" cy="1278573"/>
              </a:xfrm>
            </p:spPr>
            <p:txBody>
              <a:bodyPr/>
              <a:lstStyle/>
              <a:p>
                <a:r>
                  <a:rPr lang="en-ZA" dirty="0">
                    <a:effectLst/>
                  </a:rPr>
                  <a:t>Pion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effectLst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</a:rPr>
                          <m:t>𝜀</m:t>
                        </m:r>
                      </m:e>
                      <m:sub>
                        <m:r>
                          <a:rPr lang="en-GB" i="1">
                            <a:effectLst/>
                          </a:rPr>
                          <m:t>𝜋</m:t>
                        </m:r>
                      </m:sub>
                    </m:sSub>
                    <m:r>
                      <a:rPr lang="en-GB" i="1">
                        <a:effectLst/>
                      </a:rPr>
                      <m:t>=2.2%</m:t>
                    </m:r>
                  </m:oMath>
                </a14:m>
                <a:r>
                  <a:rPr lang="en-GB" dirty="0">
                    <a:effectLst/>
                  </a:rPr>
                  <a:t> at electron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effectLst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en-ZA" i="1">
                                <a:effectLst/>
                              </a:rPr>
                            </m:ctrlPr>
                          </m:sSupPr>
                          <m:e>
                            <m:r>
                              <a:rPr lang="en-GB" i="1">
                                <a:effectLst/>
                              </a:rPr>
                              <m:t>𝑒</m:t>
                            </m:r>
                          </m:e>
                          <m:sup>
                            <m:r>
                              <a:rPr lang="en-GB" i="1">
                                <a:effectLst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GB" i="1">
                        <a:effectLst/>
                      </a:rPr>
                      <m:t>=90%</m:t>
                    </m:r>
                  </m:oMath>
                </a14:m>
                <a:endParaRPr lang="en-Z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F4F07-C2EA-4C65-878C-6BD480891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853" y="2150427"/>
                <a:ext cx="9905998" cy="1278573"/>
              </a:xfr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CD084E8-4C28-478A-9C7D-EDE10356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364989"/>
            <a:ext cx="3543300" cy="120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980C1-3F88-4BA5-8432-B663B639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14" y="4474527"/>
            <a:ext cx="2162175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B5AD6-50F4-425F-94C4-042F878379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19097" y="3869689"/>
            <a:ext cx="3898583" cy="2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3E03-AB42-49A5-B9CD-B0D11FA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</a:t>
            </a:r>
            <a:br>
              <a:rPr lang="en-US" dirty="0"/>
            </a:br>
            <a:r>
              <a:rPr lang="en-US" dirty="0"/>
              <a:t>training curves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BD0FF-4F26-40B5-B781-002F2DD636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346" y="91441"/>
            <a:ext cx="2716847" cy="666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639A8-889E-4BF2-B94A-0D16E8297B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3776239"/>
            <a:ext cx="3533140" cy="27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B59CA-73B9-4834-BB17-C8584BE5F5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3" y="3776239"/>
            <a:ext cx="3561080" cy="2756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420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3EB1-D1D9-4697-8B10-E2646474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</a:t>
            </a:r>
            <a:r>
              <a:rPr lang="en-US" dirty="0" err="1"/>
              <a:t>geant</a:t>
            </a:r>
            <a:r>
              <a:rPr lang="en-US" dirty="0"/>
              <a:t> from real data results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2914A-7828-4E21-9B2F-741A8878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2693352"/>
            <a:ext cx="9906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D960-F9E7-4028-9448-5EC7E6A0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</a:t>
            </a:r>
            <a:br>
              <a:rPr lang="en-US" dirty="0"/>
            </a:br>
            <a:r>
              <a:rPr lang="en-US" dirty="0"/>
              <a:t>training curves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B68FC-B2ED-4B26-BFCB-8030902F46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2" y="2418080"/>
            <a:ext cx="4692967" cy="3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7473A-F508-48FF-9F18-D772DAA23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21" y="284480"/>
            <a:ext cx="3018790" cy="6109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7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E3D899-A995-4342-A9D1-7D71192BD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160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78C53-9D4C-4971-AEB4-A8910218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Latent variable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54C3E-AB44-4E16-B1B5-2C2FA3BA4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 dirty="0"/>
              <a:t>deep generative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153901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12FDF0-1A43-411C-9CB0-D1B0E842A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46" y="2175933"/>
            <a:ext cx="3833197" cy="31242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0260D-9838-49B3-A343-00869CC1B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909375"/>
            <a:ext cx="5258803" cy="523742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840E1-7E37-4D25-94BF-75C6E99D3D36}"/>
              </a:ext>
            </a:extLst>
          </p:cNvPr>
          <p:cNvCxnSpPr/>
          <p:nvPr/>
        </p:nvCxnSpPr>
        <p:spPr>
          <a:xfrm flipV="1">
            <a:off x="4478867" y="909375"/>
            <a:ext cx="1763183" cy="1249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8BEC79-9AAB-4ED5-B069-7253206A57D8}"/>
              </a:ext>
            </a:extLst>
          </p:cNvPr>
          <p:cNvCxnSpPr/>
          <p:nvPr/>
        </p:nvCxnSpPr>
        <p:spPr>
          <a:xfrm>
            <a:off x="4458143" y="5300133"/>
            <a:ext cx="1783907" cy="8466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8DF1-1C17-44D2-85AD-4EE4C8EA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endParaRPr lang="en-ZA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5E73-1BC0-4F70-99F8-83D65578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3" y="2195572"/>
            <a:ext cx="9220478" cy="42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2D3D763B-3C0A-4A7B-871A-9AD6F9478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34" y="405870"/>
            <a:ext cx="10978732" cy="6046259"/>
          </a:xfrm>
        </p:spPr>
      </p:pic>
    </p:spTree>
    <p:extLst>
      <p:ext uri="{BB962C8B-B14F-4D97-AF65-F5344CB8AC3E}">
        <p14:creationId xmlns:p14="http://schemas.microsoft.com/office/powerpoint/2010/main" val="390790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6814-98D4-4D16-A41D-AD1F0DC7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Quark Gluon Plasma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020DF-C8B6-456F-B508-12114459F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/>
                  <a:t> after initial expansion of the universe </a:t>
                </a:r>
                <a:r>
                  <a:rPr lang="en-ZA" dirty="0">
                    <a:sym typeface="Wingdings" panose="05000000000000000000" pitchFamily="2" charset="2"/>
                  </a:rPr>
                  <a:t> </a:t>
                </a:r>
                <a:r>
                  <a:rPr lang="en-ZA" dirty="0"/>
                  <a:t>prevailing temperature </a:t>
                </a:r>
                <a14:m>
                  <m:oMath xmlns:m="http://schemas.openxmlformats.org/officeDocument/2006/math">
                    <m:r>
                      <a:rPr lang="en-Z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ZA" dirty="0"/>
              </a:p>
              <a:p>
                <a:r>
                  <a:rPr lang="en-ZA" dirty="0"/>
                  <a:t>Due to this High Energy Density, Quarks and Gluons (normally confined within bound states of colour neutral hadrons) propagated freely in the Early Universe</a:t>
                </a:r>
              </a:p>
              <a:p>
                <a:r>
                  <a:rPr lang="en-ZA" dirty="0"/>
                  <a:t>This Deconfined Space-Time QGP Expansion Phase existed down to a temperature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ZA" dirty="0"/>
              </a:p>
              <a:p>
                <a:r>
                  <a:rPr lang="en-ZA" dirty="0"/>
                  <a:t>for the first time, Reproduced on a small scale in Pb-Pb Collisions at ALICE, where a miniscule Space-Time Domain of QGP is formed</a:t>
                </a:r>
              </a:p>
              <a:p>
                <a:r>
                  <a:rPr lang="en-ZA" dirty="0"/>
                  <a:t>QGP is studied indirectly by analysing the traces left by decay products from the subsequent hadronization process</a:t>
                </a:r>
              </a:p>
              <a:p>
                <a:r>
                  <a:rPr lang="en-ZA" dirty="0"/>
                  <a:t>Accurate PID is essential in this process</a:t>
                </a:r>
              </a:p>
              <a:p>
                <a:r>
                  <a:rPr lang="en-ZA" dirty="0"/>
                  <a:t>Informed by Accurate Event Simulations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020DF-C8B6-456F-B508-12114459F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7" t="-390" b="-58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733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D559-62B3-4DE8-9539-CBA3FA8E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results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612BCC-AF5E-4655-A4D3-765FB898A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Variational Autoencoder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8C2E8-1B25-49CC-8636-DAC794AC6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7932" y="3243263"/>
            <a:ext cx="3403762" cy="25479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C94AF-BC86-4505-B745-B2D626F64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Real Data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15686A-82EE-4C9E-B437-9B8C8E6804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601" y="3243263"/>
            <a:ext cx="3500824" cy="2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D45-194D-4138-B011-9BA2368D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variational autoencoder data from real data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42CF2F-14C5-4E43-AC03-ADEC3D4DD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0" y="2767012"/>
            <a:ext cx="85058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16FB-78E2-4F4B-84BC-1116A780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Generative adversarial networks</a:t>
            </a:r>
            <a:endParaRPr lang="en-ZA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844B3E-C7BE-4D7F-9E8B-C719C5C1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32000"/>
            <a:ext cx="9604672" cy="4536524"/>
          </a:xfrm>
        </p:spPr>
      </p:pic>
    </p:spTree>
    <p:extLst>
      <p:ext uri="{BB962C8B-B14F-4D97-AF65-F5344CB8AC3E}">
        <p14:creationId xmlns:p14="http://schemas.microsoft.com/office/powerpoint/2010/main" val="608196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0B7784-A799-43AA-823B-A01A9AD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densities during training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38A708-46FA-46B3-8153-32B74BE45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to convergence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06D184-AC76-4FD3-9CB5-2A797FF8FCF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tretch/>
        </p:blipFill>
        <p:spPr bwMode="auto">
          <a:xfrm>
            <a:off x="1515512" y="3243263"/>
            <a:ext cx="4128601" cy="2547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448C3D-C435-45F4-8531-192B4D335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 has converged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CC3F8D-4584-4014-ACCF-6763044961AD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/>
          <a:stretch/>
        </p:blipFill>
        <p:spPr bwMode="auto">
          <a:xfrm>
            <a:off x="6544712" y="3243263"/>
            <a:ext cx="4128601" cy="2547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402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9DE-0E53-4865-8042-83EF9348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D52E-B211-4B2F-AE1B-94082C37C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750456" cy="576262"/>
          </a:xfrm>
        </p:spPr>
        <p:txBody>
          <a:bodyPr/>
          <a:lstStyle/>
          <a:p>
            <a:r>
              <a:rPr lang="en-US" dirty="0"/>
              <a:t>Adversarial autoencoder 1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A061CA-6990-4196-B65A-402A552B0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831118" cy="576262"/>
          </a:xfrm>
        </p:spPr>
        <p:txBody>
          <a:bodyPr/>
          <a:lstStyle/>
          <a:p>
            <a:r>
              <a:rPr lang="en-US" dirty="0"/>
              <a:t>Adversarial autoencoder 2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15004-026B-4337-9726-5234C0A7AF0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969286-7DE0-4A2B-AC7A-5598338B9B3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F551C57-C500-4E72-AE81-78C76884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3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FF46-0726-452D-A081-D5374E2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96F0A-EDB9-4600-B937-FA46E0E0A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Bidirectional GAN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6C121-A35B-45E1-8A99-09EB85EA5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Deep convolutional GAN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EBCF9-C4B0-4F92-9A8E-A9CAEB497FF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AD27DC-B6F7-499A-83BC-BF22D0783B0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3940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7255942-02B2-43C9-A15A-EDF1E781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55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777B-6F31-4D15-A687-B9397672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7DE2-235C-40AF-8024-5A8E3392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Vanilla GAN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577C8-9027-4156-AA2D-C4127C668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Least Squares GAN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691C80-4942-464A-9412-5A0FF451B88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72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2E325A-38BF-4A3D-ACCE-B736D3B47C89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B852646-1F3A-4F5D-BE12-26A5B6C2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6FE85EE3-4AF7-49D7-A4F1-6125B6E4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2910" b="20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13C51-5FCB-452C-86A1-9D8E4E1F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9138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75A7-E06E-4926-B916-58E05CF0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Presentation Outline</a:t>
            </a:r>
            <a:endParaRPr lang="en-Z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2F4EA-8ECB-4173-A45A-67FE7448C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36639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07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D391-057A-4E59-9309-8A9848B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ALICE Detector system</a:t>
            </a:r>
            <a:endParaRPr lang="en-ZA"/>
          </a:p>
        </p:txBody>
      </p:sp>
      <p:pic>
        <p:nvPicPr>
          <p:cNvPr id="8" name="Content Placeholder 4" descr="ALICE-3D-Run2-General-WithoutITSinlay-NoName-v0-2017-05-11-B+W">
            <a:extLst>
              <a:ext uri="{FF2B5EF4-FFF2-40B4-BE49-F238E27FC236}">
                <a16:creationId xmlns:a16="http://schemas.microsoft.com/office/drawing/2014/main" id="{4E71FCB0-A0BC-4E9B-A340-6D6B83408B28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r="18981" b="-9"/>
          <a:stretch/>
        </p:blipFill>
        <p:spPr bwMode="auto">
          <a:xfrm>
            <a:off x="8111198" y="609600"/>
            <a:ext cx="2298576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8FB57F2-4758-42AD-A47E-9B174B1C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10 000 </a:t>
            </a:r>
            <a:r>
              <a:rPr lang="en-US" dirty="0" err="1"/>
              <a:t>tonnes</a:t>
            </a:r>
            <a:endParaRPr lang="en-US" dirty="0"/>
          </a:p>
          <a:p>
            <a:r>
              <a:rPr lang="en-US" dirty="0"/>
              <a:t>26m x 16m x 16m</a:t>
            </a:r>
          </a:p>
          <a:p>
            <a:r>
              <a:rPr lang="en-US" dirty="0"/>
              <a:t>18 stacked subdetectors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4D426D7-03A4-4CD8-A4A0-B9240F3DF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" b="10049"/>
          <a:stretch/>
        </p:blipFill>
        <p:spPr>
          <a:xfrm>
            <a:off x="6736080" y="2918297"/>
            <a:ext cx="4222474" cy="377943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853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172CF-2987-4C27-B478-02E15EA10E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596AE-12FF-46AB-B957-2A1D10CB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Transition radiation detector</a:t>
            </a:r>
          </a:p>
        </p:txBody>
      </p:sp>
    </p:spTree>
    <p:extLst>
      <p:ext uri="{BB962C8B-B14F-4D97-AF65-F5344CB8AC3E}">
        <p14:creationId xmlns:p14="http://schemas.microsoft.com/office/powerpoint/2010/main" val="35354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AA601C2-399D-4C3C-93DA-940E1B0DC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773" y="853226"/>
            <a:ext cx="9166454" cy="5151548"/>
          </a:xfrm>
        </p:spPr>
      </p:pic>
    </p:spTree>
    <p:extLst>
      <p:ext uri="{BB962C8B-B14F-4D97-AF65-F5344CB8AC3E}">
        <p14:creationId xmlns:p14="http://schemas.microsoft.com/office/powerpoint/2010/main" val="240211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lated image">
            <a:extLst>
              <a:ext uri="{FF2B5EF4-FFF2-40B4-BE49-F238E27FC236}">
                <a16:creationId xmlns:a16="http://schemas.microsoft.com/office/drawing/2014/main" id="{A305EB74-76E1-4D05-ACB7-65F3560985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06" y="761163"/>
            <a:ext cx="10138787" cy="533567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98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AE0B8-AFAE-4ED7-8232-3E19BEBB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00062"/>
            <a:ext cx="80486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5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390</Words>
  <Application>Microsoft Office PowerPoint</Application>
  <PresentationFormat>Widescreen</PresentationFormat>
  <Paragraphs>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Cambria Math</vt:lpstr>
      <vt:lpstr>Century Gothic</vt:lpstr>
      <vt:lpstr>Mesh</vt:lpstr>
      <vt:lpstr>The Application of deep learning techniques towards particle identification and high energy physics event simulations</vt:lpstr>
      <vt:lpstr>Aims</vt:lpstr>
      <vt:lpstr>Motivation: Quark Gluon Plasma</vt:lpstr>
      <vt:lpstr>Presentation Outline</vt:lpstr>
      <vt:lpstr>The ALICE Detector system</vt:lpstr>
      <vt:lpstr>Transition radiation detector</vt:lpstr>
      <vt:lpstr>PowerPoint Presentation</vt:lpstr>
      <vt:lpstr>PowerPoint Presentation</vt:lpstr>
      <vt:lpstr>PowerPoint Presentation</vt:lpstr>
      <vt:lpstr>Deep learning</vt:lpstr>
      <vt:lpstr>PowerPoint Presentation</vt:lpstr>
      <vt:lpstr>Deep feedforward networks</vt:lpstr>
      <vt:lpstr>Activation functions</vt:lpstr>
      <vt:lpstr>PowerPoint Presentation</vt:lpstr>
      <vt:lpstr>PowerPoint Presentation</vt:lpstr>
      <vt:lpstr>Loss Function</vt:lpstr>
      <vt:lpstr>Convolutional Neural networks</vt:lpstr>
      <vt:lpstr> Convolutional Filters</vt:lpstr>
      <vt:lpstr>PowerPoint Presentation</vt:lpstr>
      <vt:lpstr>Recurrent neural networks</vt:lpstr>
      <vt:lpstr>LSTM cell</vt:lpstr>
      <vt:lpstr>Particle identification results</vt:lpstr>
      <vt:lpstr>Architecture and training curves</vt:lpstr>
      <vt:lpstr>Distinguishing geant from real data results</vt:lpstr>
      <vt:lpstr>Architecture and training curves</vt:lpstr>
      <vt:lpstr>Latent variable models</vt:lpstr>
      <vt:lpstr>PowerPoint Presentation</vt:lpstr>
      <vt:lpstr>Variational Autoencoders</vt:lpstr>
      <vt:lpstr>PowerPoint Presentation</vt:lpstr>
      <vt:lpstr>VAE results</vt:lpstr>
      <vt:lpstr>Distinguishing variational autoencoder data from real data</vt:lpstr>
      <vt:lpstr>Generative adversarial networks</vt:lpstr>
      <vt:lpstr>GAN densities during training</vt:lpstr>
      <vt:lpstr>GAN Results</vt:lpstr>
      <vt:lpstr>GAN results</vt:lpstr>
      <vt:lpstr>GAN Results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Application of deep learning techniques towards particle identification and high energy physics event simulations</dc:title>
  <dc:creator>Gerhard Viljoen</dc:creator>
  <cp:lastModifiedBy>Gerhard Viljoen</cp:lastModifiedBy>
  <cp:revision>15</cp:revision>
  <dcterms:created xsi:type="dcterms:W3CDTF">2019-08-15T09:08:50Z</dcterms:created>
  <dcterms:modified xsi:type="dcterms:W3CDTF">2019-08-15T11:56:44Z</dcterms:modified>
</cp:coreProperties>
</file>